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embeddings/oleObject3.bin" ContentType="application/vnd.openxmlformats-officedocument.oleObject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6" r:id="rId1"/>
  </p:sldMasterIdLst>
  <p:notesMasterIdLst>
    <p:notesMasterId r:id="rId26"/>
  </p:notesMasterIdLst>
  <p:sldIdLst>
    <p:sldId id="270" r:id="rId2"/>
    <p:sldId id="313" r:id="rId3"/>
    <p:sldId id="321" r:id="rId4"/>
    <p:sldId id="320" r:id="rId5"/>
    <p:sldId id="316" r:id="rId6"/>
    <p:sldId id="317" r:id="rId7"/>
    <p:sldId id="318" r:id="rId8"/>
    <p:sldId id="319" r:id="rId9"/>
    <p:sldId id="322" r:id="rId10"/>
    <p:sldId id="323" r:id="rId11"/>
    <p:sldId id="324" r:id="rId12"/>
    <p:sldId id="325" r:id="rId13"/>
    <p:sldId id="326" r:id="rId14"/>
    <p:sldId id="328" r:id="rId15"/>
    <p:sldId id="329" r:id="rId16"/>
    <p:sldId id="330" r:id="rId17"/>
    <p:sldId id="332" r:id="rId18"/>
    <p:sldId id="334" r:id="rId19"/>
    <p:sldId id="335" r:id="rId20"/>
    <p:sldId id="336" r:id="rId21"/>
    <p:sldId id="333" r:id="rId22"/>
    <p:sldId id="331" r:id="rId23"/>
    <p:sldId id="337" r:id="rId24"/>
    <p:sldId id="312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5DA2"/>
    <a:srgbClr val="AC0000"/>
    <a:srgbClr val="990000"/>
    <a:srgbClr val="AD403D"/>
    <a:srgbClr val="F5F1BD"/>
  </p:clrMru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86" autoAdjust="0"/>
    <p:restoredTop sz="94660"/>
  </p:normalViewPr>
  <p:slideViewPr>
    <p:cSldViewPr>
      <p:cViewPr>
        <p:scale>
          <a:sx n="60" d="100"/>
          <a:sy n="60" d="100"/>
        </p:scale>
        <p:origin x="-192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06/relationships/legacyDocTextInfo" Target="legacyDocTextInfo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5B4FF98-0B51-406F-B2B2-114606A7D4E3}" type="datetimeFigureOut">
              <a:rPr lang="ru-RU"/>
              <a:pPr>
                <a:defRPr/>
              </a:pPr>
              <a:t>18.04.2016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61E1A4E-C4E3-40C0-9DFC-49ADD1255E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28E709AC-1B3A-4E4F-981D-19E165BF36F5}" type="slidenum">
              <a:rPr lang="ru-RU" altLang="ru-RU">
                <a:solidFill>
                  <a:srgbClr val="FFFFFF"/>
                </a:solidFill>
                <a:latin typeface="Arial" pitchFamily="34" charset="0"/>
              </a:rPr>
              <a:pPr/>
              <a:t>3</a:t>
            </a:fld>
            <a:endParaRPr lang="ru-RU" altLang="ru-RU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ln>
            <a:solidFill>
              <a:srgbClr val="000000"/>
            </a:solidFill>
            <a:miter lim="800000"/>
          </a:ln>
        </p:spPr>
      </p:sp>
      <p:sp>
        <p:nvSpPr>
          <p:cNvPr id="61444" name="Rectangle 3"/>
          <p:cNvSpPr>
            <a:spLocks noChangeArrowheads="1"/>
          </p:cNvSpPr>
          <p:nvPr>
            <p:ph type="body" idx="1"/>
          </p:nvPr>
        </p:nvSpPr>
        <p:spPr>
          <a:xfrm>
            <a:off x="1062038" y="4349750"/>
            <a:ext cx="4740275" cy="3436938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lIns="91440" tIns="45720" rIns="91440" bIns="45720"/>
          <a:lstStyle/>
          <a:p>
            <a:pPr defTabSz="914400" eaLnBrk="1" hangingPunct="1"/>
            <a:endParaRPr lang="ru-RU" altLang="ru-RU" smtClean="0"/>
          </a:p>
        </p:txBody>
      </p:sp>
      <p:sp>
        <p:nvSpPr>
          <p:cNvPr id="44036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bg1"/>
                </a:solidFill>
                <a:latin typeface="Arial Black" pitchFamily="34" charset="0"/>
                <a:cs typeface="Lucida Sans Unicode" pitchFamily="34" charset="0"/>
              </a:defRPr>
            </a:lvl1pPr>
            <a:lvl2pPr eaLnBrk="0" hangingPunct="0">
              <a:defRPr>
                <a:solidFill>
                  <a:schemeClr val="bg1"/>
                </a:solidFill>
                <a:latin typeface="Arial Black" pitchFamily="34" charset="0"/>
                <a:cs typeface="Lucida Sans Unicode" pitchFamily="34" charset="0"/>
              </a:defRPr>
            </a:lvl2pPr>
            <a:lvl3pPr eaLnBrk="0" hangingPunct="0">
              <a:defRPr>
                <a:solidFill>
                  <a:schemeClr val="bg1"/>
                </a:solidFill>
                <a:latin typeface="Arial Black" pitchFamily="34" charset="0"/>
                <a:cs typeface="Lucida Sans Unicode" pitchFamily="34" charset="0"/>
              </a:defRPr>
            </a:lvl3pPr>
            <a:lvl4pPr eaLnBrk="0" hangingPunct="0">
              <a:defRPr>
                <a:solidFill>
                  <a:schemeClr val="bg1"/>
                </a:solidFill>
                <a:latin typeface="Arial Black" pitchFamily="34" charset="0"/>
                <a:cs typeface="Lucida Sans Unicode" pitchFamily="34" charset="0"/>
              </a:defRPr>
            </a:lvl4pPr>
            <a:lvl5pPr eaLnBrk="0" hangingPunct="0">
              <a:defRPr>
                <a:solidFill>
                  <a:schemeClr val="bg1"/>
                </a:solidFill>
                <a:latin typeface="Arial Black" pitchFamily="34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 Black" pitchFamily="34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 Black" pitchFamily="34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 Black" pitchFamily="34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 Black" pitchFamily="34" charset="0"/>
                <a:cs typeface="Lucida Sans Unicode" pitchFamily="34" charset="0"/>
              </a:defRPr>
            </a:lvl9pPr>
          </a:lstStyle>
          <a:p>
            <a:pPr algn="r" defTabSz="914400" eaLnBrk="1" hangingPunct="1">
              <a:buClrTx/>
              <a:buSzTx/>
              <a:buFontTx/>
              <a:buNone/>
              <a:defRPr/>
            </a:pPr>
            <a:fld id="{F23F5F9F-E5BD-439E-99BB-BC536365B7CE}" type="slidenum">
              <a:rPr lang="ru-RU" altLang="ru-RU" sz="12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defTabSz="914400" eaLnBrk="1" hangingPunct="1">
                <a:buClrTx/>
                <a:buSzTx/>
                <a:buFontTx/>
                <a:buNone/>
                <a:defRPr/>
              </a:pPr>
              <a:t>4</a:t>
            </a:fld>
            <a:endParaRPr lang="ru-RU" altLang="ru-RU" sz="120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58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70659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0660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0661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0662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06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066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0665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F93ED2A1-D27E-4D80-9ADF-D3AA3415734B}" type="datetime1">
              <a:rPr lang="ru-RU"/>
              <a:pPr/>
              <a:t>18.04.2016</a:t>
            </a:fld>
            <a:endParaRPr lang="ru-RU"/>
          </a:p>
        </p:txBody>
      </p:sp>
      <p:sp>
        <p:nvSpPr>
          <p:cNvPr id="70666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066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02A2109C-F073-46C8-83B2-509F487DECB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F34467-168C-494E-ABA0-1A1106B382D0}" type="datetime1">
              <a:rPr lang="ru-RU"/>
              <a:pPr/>
              <a:t>18.04.2016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76536-AE8E-46FF-B605-3A2C04774D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CA4AD2-9B03-4BFD-BC81-5269484136CF}" type="datetime1">
              <a:rPr lang="ru-RU"/>
              <a:pPr/>
              <a:t>18.04.2016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C7F2C-D3A4-4135-9F7B-7E9430BDD5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379A7-D397-40FC-A54A-76FC8229EF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артинка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0F4F7-700A-45E0-82BA-3E8F65F50E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19DDD4-DEE9-432A-B262-7243EDF266FB}" type="datetime1">
              <a:rPr lang="ru-RU"/>
              <a:pPr/>
              <a:t>18.04.2016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52BB0-3E60-41E4-BFD0-7536291EEE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CC2FDF-3BFF-4EB2-987A-E071E8662813}" type="datetime1">
              <a:rPr lang="ru-RU"/>
              <a:pPr/>
              <a:t>18.04.2016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0BDB5-5DEA-4C1D-85DE-4F5A9A4959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6813EC-115B-49D0-B1CA-23F9DB5036BE}" type="datetime1">
              <a:rPr lang="ru-RU"/>
              <a:pPr/>
              <a:t>18.04.2016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87B8C7-1920-47F2-9E9F-FB3D8011A0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3E6716-A0BD-496E-BA04-C7F29944C6CF}" type="datetime1">
              <a:rPr lang="ru-RU"/>
              <a:pPr/>
              <a:t>18.04.2016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4D0D3-8D0C-456B-A210-06B8891F4C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DC6B48-A909-43BB-ADB1-F19CA1009465}" type="datetime1">
              <a:rPr lang="ru-RU"/>
              <a:pPr/>
              <a:t>18.04.2016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36205-8539-404F-8D4F-1523E62FCB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7203A1-83DF-4180-99FE-614E7C22CDCA}" type="datetime1">
              <a:rPr lang="ru-RU"/>
              <a:pPr/>
              <a:t>18.04.2016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53925-E034-4E41-A4D4-34082C230B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28BD96-31F1-47DF-ACCD-C28F298F23BA}" type="datetime1">
              <a:rPr lang="ru-RU"/>
              <a:pPr/>
              <a:t>18.04.2016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97FDE-16CB-495A-BE71-521FC609BF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61FA4-7B3F-4FCF-97F4-F135CDEFBD69}" type="datetime1">
              <a:rPr lang="ru-RU"/>
              <a:pPr/>
              <a:t>18.04.2016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AABF0-B9BF-4A75-89DF-7534D44A98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634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69635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9636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9637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963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964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998F5FA8-DF7F-4131-8E5B-FB1E97412568}" type="datetime1">
              <a:rPr lang="ru-RU"/>
              <a:pPr/>
              <a:t>18.04.2016</a:t>
            </a:fld>
            <a:endParaRPr lang="ru-RU"/>
          </a:p>
        </p:txBody>
      </p:sp>
      <p:sp>
        <p:nvSpPr>
          <p:cNvPr id="6964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6964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FC067503-0919-4A4A-A19E-1A0FD954B79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6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gif"/><Relationship Id="rId5" Type="http://schemas.openxmlformats.org/officeDocument/2006/relationships/image" Target="../media/image4.gif"/><Relationship Id="rId4" Type="http://schemas.openxmlformats.org/officeDocument/2006/relationships/image" Target="../media/image5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3"/>
          <p:cNvSpPr txBox="1">
            <a:spLocks noChangeArrowheads="1"/>
          </p:cNvSpPr>
          <p:nvPr/>
        </p:nvSpPr>
        <p:spPr bwMode="auto">
          <a:xfrm>
            <a:off x="179388" y="1700213"/>
            <a:ext cx="8713787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 dirty="0" smtClean="0"/>
              <a:t>Формирование </a:t>
            </a:r>
            <a:r>
              <a:rPr lang="ru-RU" sz="4800" b="1" dirty="0" err="1" smtClean="0"/>
              <a:t>метапредметных</a:t>
            </a:r>
            <a:r>
              <a:rPr lang="ru-RU" sz="4800" b="1" dirty="0" smtClean="0"/>
              <a:t> связей </a:t>
            </a:r>
            <a:endParaRPr lang="ru-RU" sz="4800" b="1" dirty="0" smtClean="0"/>
          </a:p>
          <a:p>
            <a:pPr algn="ctr"/>
            <a:r>
              <a:rPr lang="ru-RU" sz="4800" b="1" dirty="0" smtClean="0"/>
              <a:t>на </a:t>
            </a:r>
            <a:r>
              <a:rPr lang="ru-RU" sz="4800" b="1" dirty="0" smtClean="0"/>
              <a:t>уроках и во внеурочной деятельности</a:t>
            </a:r>
            <a:endParaRPr lang="ru-RU" sz="2400" b="1" u="sng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>
              <a:defRPr/>
            </a:pPr>
            <a:fld id="{F1FC7C77-C7BC-431B-923E-4CD328093167}" type="slidenum">
              <a:rPr lang="ru-RU">
                <a:solidFill>
                  <a:schemeClr val="tx1">
                    <a:tint val="75000"/>
                  </a:schemeClr>
                </a:solidFill>
                <a:latin typeface="Arial" charset="0"/>
              </a:rPr>
              <a:pPr>
                <a:defRPr/>
              </a:pPr>
              <a:t>1</a:t>
            </a:fld>
            <a:endParaRPr lang="ru-RU">
              <a:solidFill>
                <a:schemeClr val="tx1">
                  <a:tint val="75000"/>
                </a:schemeClr>
              </a:solidFill>
              <a:latin typeface="Arial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527884" y="5337212"/>
            <a:ext cx="5036059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«Жизнь на уроке должна стать подлинной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 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Сделать ее такой – задача каждого из нас»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8015287" cy="914400"/>
          </a:xfrm>
        </p:spPr>
        <p:txBody>
          <a:bodyPr/>
          <a:lstStyle/>
          <a:p>
            <a:r>
              <a:rPr lang="ru-RU" sz="4400" dirty="0" smtClean="0"/>
              <a:t>ФОРМУЛА ТЕКСТА</a:t>
            </a:r>
            <a:br>
              <a:rPr lang="ru-RU" sz="44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Как вы думаете, какая «сила» оказывает влияние на наше отношение к </a:t>
            </a:r>
            <a:r>
              <a:rPr lang="ru-RU" sz="2400" dirty="0" smtClean="0"/>
              <a:t>прочитанному?</a:t>
            </a:r>
          </a:p>
          <a:p>
            <a:r>
              <a:rPr lang="ru-RU" sz="2400" dirty="0" smtClean="0"/>
              <a:t> </a:t>
            </a:r>
            <a:r>
              <a:rPr lang="ru-RU" sz="2400" dirty="0" smtClean="0"/>
              <a:t>Какие еще физические величины вы бы предложили использовать для оценки воздействия </a:t>
            </a:r>
            <a:r>
              <a:rPr lang="ru-RU" sz="2400" dirty="0" smtClean="0"/>
              <a:t>текста </a:t>
            </a:r>
            <a:r>
              <a:rPr lang="ru-RU" sz="2400" dirty="0" smtClean="0"/>
              <a:t>на вас? </a:t>
            </a:r>
            <a:endParaRPr lang="ru-RU" sz="2400" dirty="0" smtClean="0"/>
          </a:p>
          <a:p>
            <a:r>
              <a:rPr lang="ru-RU" sz="2400" dirty="0" smtClean="0"/>
              <a:t>Есть </a:t>
            </a:r>
            <a:r>
              <a:rPr lang="ru-RU" sz="2400" dirty="0" smtClean="0"/>
              <a:t>ли между этими величинами какая-то взаимосвязь</a:t>
            </a:r>
            <a:r>
              <a:rPr lang="ru-RU" sz="2400" dirty="0" smtClean="0"/>
              <a:t>?</a:t>
            </a:r>
          </a:p>
          <a:p>
            <a:r>
              <a:rPr lang="ru-RU" sz="2400" dirty="0" smtClean="0"/>
              <a:t> </a:t>
            </a:r>
            <a:r>
              <a:rPr lang="ru-RU" sz="2400" dirty="0" smtClean="0"/>
              <a:t>Представьте ее в виде формулы </a:t>
            </a:r>
            <a:r>
              <a:rPr lang="ru-RU" sz="2400" dirty="0" smtClean="0"/>
              <a:t>текста.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015287" cy="914400"/>
          </a:xfrm>
        </p:spPr>
        <p:txBody>
          <a:bodyPr/>
          <a:lstStyle/>
          <a:p>
            <a:r>
              <a:rPr lang="ru-RU" sz="4400" b="1" dirty="0" smtClean="0"/>
              <a:t>Злая мать и добрая тётя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76772"/>
            <a:ext cx="8316924" cy="5148572"/>
          </a:xfrm>
        </p:spPr>
        <p:txBody>
          <a:bodyPr/>
          <a:lstStyle/>
          <a:p>
            <a:pPr>
              <a:buNone/>
            </a:pPr>
            <a:r>
              <a:rPr lang="ru-RU" sz="1800" b="1" dirty="0" smtClean="0"/>
              <a:t>У </a:t>
            </a:r>
            <a:r>
              <a:rPr lang="ru-RU" sz="1800" b="1" dirty="0" smtClean="0"/>
              <a:t>Дашеньки были мама и тётя. Обе они  любили свою девочку, но воспитывали её по-разному.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Мама заставляла Дашеньку рано вставать, прибирать комнату, учить уроки. Она учила свою дочку шить и вышивать, любить труд и не бояться никакой работы...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А тётя ничего не заставляла  делать, она сама решала за Дашеньку задачки, на целый день отпускала девочку в лес с подругами.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- У меня злая мать и добрая тетя! – говорила подругам Дашенька.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Но прошли годы, прошло с ними и детство. Выросла Дашенька, поступила на работу. Не нахвалятся на неё люди - золотые руки у Дашеньки: за что ни возьмётся, быстрей всех сделает...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- Кто же научил тебя так работать? – спросят, бывало, женщины.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Загрустит Дашенька, опустит голову.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- Учила меня моя мама, спасибо ей.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А о  тёте Дашенька ничего не скажет...</a:t>
            </a:r>
            <a:endParaRPr lang="ru-RU" sz="1800" dirty="0" smtClean="0"/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sz="3200" smtClean="0"/>
              <a:t> Школа ставит основной своей задачей создание условий для формирования личности ученика, способной к дальнейшему саморазвитию, самообразованию, взаимодействию и сотрудничеству, личности творческой и активной.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smtClean="0"/>
              <a:t>Активность сама по себе возникает нечасто, она является следствием целенаправленного взаимодействия  и организации педагогической среды, т.е. применения педагогической технологии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8114357" cy="128905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</a:rPr>
              <a:t>Классификация методов обучения</a:t>
            </a:r>
          </a:p>
        </p:txBody>
      </p:sp>
      <p:graphicFrame>
        <p:nvGraphicFramePr>
          <p:cNvPr id="7171" name="Organization Chart 3"/>
          <p:cNvGraphicFramePr>
            <a:graphicFrameLocks/>
          </p:cNvGraphicFramePr>
          <p:nvPr>
            <p:ph idx="1"/>
          </p:nvPr>
        </p:nvGraphicFramePr>
        <p:xfrm>
          <a:off x="381000" y="1752600"/>
          <a:ext cx="8559800" cy="4530725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717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ru-RU" sz="3200"/>
          </a:p>
        </p:txBody>
      </p:sp>
      <p:pic>
        <p:nvPicPr>
          <p:cNvPr id="8197" name="Picture 5" descr="j028363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1268413"/>
            <a:ext cx="14414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 descr="j028364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21538" y="4292600"/>
            <a:ext cx="12668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 descr="j0283650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3800" y="4868863"/>
            <a:ext cx="15128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8" descr="j0283652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59563" y="2492375"/>
            <a:ext cx="165735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AutoShape 9"/>
          <p:cNvSpPr>
            <a:spLocks noChangeArrowheads="1"/>
          </p:cNvSpPr>
          <p:nvPr/>
        </p:nvSpPr>
        <p:spPr bwMode="auto">
          <a:xfrm rot="-1801997">
            <a:off x="3890963" y="1982788"/>
            <a:ext cx="1079500" cy="307975"/>
          </a:xfrm>
          <a:prstGeom prst="rightArrow">
            <a:avLst>
              <a:gd name="adj1" fmla="val 50000"/>
              <a:gd name="adj2" fmla="val 876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 rot="-681839">
            <a:off x="4333875" y="2925763"/>
            <a:ext cx="2303463" cy="360362"/>
          </a:xfrm>
          <a:prstGeom prst="rightArrow">
            <a:avLst>
              <a:gd name="adj1" fmla="val 50000"/>
              <a:gd name="adj2" fmla="val 15980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2277055">
            <a:off x="4038600" y="5027613"/>
            <a:ext cx="1081088" cy="360362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 rot="1333981">
            <a:off x="4314825" y="4067175"/>
            <a:ext cx="2160588" cy="360363"/>
          </a:xfrm>
          <a:prstGeom prst="rightArrow">
            <a:avLst>
              <a:gd name="adj1" fmla="val 50000"/>
              <a:gd name="adj2" fmla="val 1498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1" name="Rectangle 13"/>
          <p:cNvSpPr>
            <a:spLocks noRot="1" noChangeArrowheads="1"/>
          </p:cNvSpPr>
          <p:nvPr/>
        </p:nvSpPr>
        <p:spPr bwMode="auto">
          <a:xfrm>
            <a:off x="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>
                <a:solidFill>
                  <a:schemeClr val="bg1"/>
                </a:solidFill>
                <a:latin typeface="Times New Roman" pitchFamily="18" charset="0"/>
              </a:rPr>
              <a:t>         Пассивные методы</a:t>
            </a:r>
          </a:p>
        </p:txBody>
      </p:sp>
      <p:graphicFrame>
        <p:nvGraphicFramePr>
          <p:cNvPr id="8206" name="Object 14"/>
          <p:cNvGraphicFramePr>
            <a:graphicFrameLocks noChangeAspect="1"/>
          </p:cNvGraphicFramePr>
          <p:nvPr>
            <p:ph sz="half" idx="2"/>
          </p:nvPr>
        </p:nvGraphicFramePr>
        <p:xfrm>
          <a:off x="827088" y="1557338"/>
          <a:ext cx="2424112" cy="4525962"/>
        </p:xfrm>
        <a:graphic>
          <a:graphicData uri="http://schemas.openxmlformats.org/presentationml/2006/ole">
            <p:oleObj spid="_x0000_s2050" name="Clip" r:id="rId7" imgW="2735263" imgH="5105400" progId="MS_ClipArt_Gallery.2">
              <p:embed/>
            </p:oleObj>
          </a:graphicData>
        </a:graphic>
      </p:graphicFrame>
      <p:sp>
        <p:nvSpPr>
          <p:cNvPr id="2062" name="Текст 14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 animBg="1"/>
      <p:bldP spid="8202" grpId="0" animBg="1"/>
      <p:bldP spid="8203" grpId="0" animBg="1"/>
      <p:bldP spid="820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764463" cy="79208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</a:rPr>
              <a:t>Активные методы</a:t>
            </a:r>
          </a:p>
        </p:txBody>
      </p:sp>
      <p:pic>
        <p:nvPicPr>
          <p:cNvPr id="9220" name="Picture 4" descr="j028363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1268413"/>
            <a:ext cx="14414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 descr="j0283652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9563" y="2492375"/>
            <a:ext cx="165735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j0283641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850" y="4437063"/>
            <a:ext cx="1150938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 descr="j0283650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3800" y="4868863"/>
            <a:ext cx="15128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AutoShape 8"/>
          <p:cNvSpPr>
            <a:spLocks noChangeArrowheads="1"/>
          </p:cNvSpPr>
          <p:nvPr/>
        </p:nvSpPr>
        <p:spPr bwMode="auto">
          <a:xfrm rot="-1534924">
            <a:off x="4122738" y="2133600"/>
            <a:ext cx="792162" cy="360363"/>
          </a:xfrm>
          <a:prstGeom prst="leftRightArrow">
            <a:avLst>
              <a:gd name="adj1" fmla="val 50000"/>
              <a:gd name="adj2" fmla="val 4396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4427538" y="2852738"/>
            <a:ext cx="2592387" cy="360362"/>
          </a:xfrm>
          <a:prstGeom prst="leftRightArrow">
            <a:avLst>
              <a:gd name="adj1" fmla="val 50000"/>
              <a:gd name="adj2" fmla="val 1438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 rot="1338026">
            <a:off x="4103688" y="3836988"/>
            <a:ext cx="2592387" cy="317500"/>
          </a:xfrm>
          <a:prstGeom prst="leftRightArrow">
            <a:avLst>
              <a:gd name="adj1" fmla="val 50000"/>
              <a:gd name="adj2" fmla="val 1633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 rot="1676084">
            <a:off x="3960813" y="4572000"/>
            <a:ext cx="1204912" cy="228600"/>
          </a:xfrm>
          <a:prstGeom prst="leftRightArrow">
            <a:avLst>
              <a:gd name="adj1" fmla="val 50000"/>
              <a:gd name="adj2" fmla="val 1054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9228" name="Object 12"/>
          <p:cNvGraphicFramePr>
            <a:graphicFrameLocks noChangeAspect="1"/>
          </p:cNvGraphicFramePr>
          <p:nvPr>
            <p:ph sz="half" idx="2"/>
          </p:nvPr>
        </p:nvGraphicFramePr>
        <p:xfrm>
          <a:off x="1116013" y="1412875"/>
          <a:ext cx="2424112" cy="4525963"/>
        </p:xfrm>
        <a:graphic>
          <a:graphicData uri="http://schemas.openxmlformats.org/presentationml/2006/ole">
            <p:oleObj spid="_x0000_s3074" name="Clip" r:id="rId7" imgW="2735263" imgH="5105400" progId="MS_ClipArt_Gallery.2">
              <p:embed/>
            </p:oleObj>
          </a:graphicData>
        </a:graphic>
      </p:graphicFrame>
      <p:sp>
        <p:nvSpPr>
          <p:cNvPr id="3084" name="Текст 1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nimBg="1"/>
      <p:bldP spid="9225" grpId="0" animBg="1"/>
      <p:bldP spid="9226" grpId="0" animBg="1"/>
      <p:bldP spid="92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982439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</a:rPr>
              <a:t>Интерактивные методы</a:t>
            </a:r>
          </a:p>
        </p:txBody>
      </p:sp>
      <p:pic>
        <p:nvPicPr>
          <p:cNvPr id="10244" name="Picture 4" descr="j028363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0"/>
            <a:ext cx="14414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j0283650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738" y="5084763"/>
            <a:ext cx="151288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 descr="j0283641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5825" y="4221163"/>
            <a:ext cx="1150938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7" descr="j0283652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025" y="1052513"/>
            <a:ext cx="173037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8" name="AutoShape 8"/>
          <p:cNvSpPr>
            <a:spLocks noChangeArrowheads="1"/>
          </p:cNvSpPr>
          <p:nvPr/>
        </p:nvSpPr>
        <p:spPr bwMode="auto">
          <a:xfrm rot="-2540220">
            <a:off x="1979613" y="1268413"/>
            <a:ext cx="2447925" cy="576262"/>
          </a:xfrm>
          <a:prstGeom prst="leftRightArrow">
            <a:avLst>
              <a:gd name="adj1" fmla="val 50000"/>
              <a:gd name="adj2" fmla="val 849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 rot="2373531">
            <a:off x="2397125" y="4851400"/>
            <a:ext cx="1717675" cy="485775"/>
          </a:xfrm>
          <a:prstGeom prst="leftRightArrow">
            <a:avLst>
              <a:gd name="adj1" fmla="val 50000"/>
              <a:gd name="adj2" fmla="val 707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 rot="-1757941">
            <a:off x="5413375" y="5276850"/>
            <a:ext cx="1944688" cy="503238"/>
          </a:xfrm>
          <a:prstGeom prst="leftRightArrow">
            <a:avLst>
              <a:gd name="adj1" fmla="val 50000"/>
              <a:gd name="adj2" fmla="val 77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 rot="-5400000">
            <a:off x="7019925" y="3141663"/>
            <a:ext cx="1584325" cy="431800"/>
          </a:xfrm>
          <a:prstGeom prst="leftRightArrow">
            <a:avLst>
              <a:gd name="adj1" fmla="val 50000"/>
              <a:gd name="adj2" fmla="val 733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2" name="AutoShape 12"/>
          <p:cNvSpPr>
            <a:spLocks noChangeArrowheads="1"/>
          </p:cNvSpPr>
          <p:nvPr/>
        </p:nvSpPr>
        <p:spPr bwMode="auto">
          <a:xfrm rot="2013040">
            <a:off x="5622925" y="1068388"/>
            <a:ext cx="1765300" cy="360362"/>
          </a:xfrm>
          <a:prstGeom prst="leftRightArrow">
            <a:avLst>
              <a:gd name="adj1" fmla="val 50000"/>
              <a:gd name="adj2" fmla="val 9797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3" name="AutoShape 13"/>
          <p:cNvSpPr>
            <a:spLocks noChangeArrowheads="1"/>
          </p:cNvSpPr>
          <p:nvPr/>
        </p:nvSpPr>
        <p:spPr bwMode="auto">
          <a:xfrm rot="-868217">
            <a:off x="2743200" y="2854325"/>
            <a:ext cx="4249738" cy="577850"/>
          </a:xfrm>
          <a:prstGeom prst="leftRightArrow">
            <a:avLst>
              <a:gd name="adj1" fmla="val 50000"/>
              <a:gd name="adj2" fmla="val 1470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 rot="414257">
            <a:off x="2916238" y="4292600"/>
            <a:ext cx="3744912" cy="414338"/>
          </a:xfrm>
          <a:prstGeom prst="leftRightArrow">
            <a:avLst>
              <a:gd name="adj1" fmla="val 50000"/>
              <a:gd name="adj2" fmla="val 1807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 rot="-4797839">
            <a:off x="2558257" y="2909094"/>
            <a:ext cx="3884612" cy="431800"/>
          </a:xfrm>
          <a:prstGeom prst="leftRightArrow">
            <a:avLst>
              <a:gd name="adj1" fmla="val 50000"/>
              <a:gd name="adj2" fmla="val 1799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6" name="AutoShape 16"/>
          <p:cNvSpPr>
            <a:spLocks noChangeArrowheads="1"/>
          </p:cNvSpPr>
          <p:nvPr/>
        </p:nvSpPr>
        <p:spPr bwMode="auto">
          <a:xfrm rot="-2870679">
            <a:off x="3955257" y="3569494"/>
            <a:ext cx="3852862" cy="400050"/>
          </a:xfrm>
          <a:prstGeom prst="leftRightArrow">
            <a:avLst>
              <a:gd name="adj1" fmla="val 50000"/>
              <a:gd name="adj2" fmla="val 1926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7" name="AutoShape 17"/>
          <p:cNvSpPr>
            <a:spLocks noChangeArrowheads="1"/>
          </p:cNvSpPr>
          <p:nvPr/>
        </p:nvSpPr>
        <p:spPr bwMode="auto">
          <a:xfrm rot="1459543">
            <a:off x="2671763" y="3200400"/>
            <a:ext cx="4778375" cy="525463"/>
          </a:xfrm>
          <a:prstGeom prst="leftRightArrow">
            <a:avLst>
              <a:gd name="adj1" fmla="val 50000"/>
              <a:gd name="adj2" fmla="val 18187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8" name="AutoShape 18"/>
          <p:cNvSpPr>
            <a:spLocks noChangeArrowheads="1"/>
          </p:cNvSpPr>
          <p:nvPr/>
        </p:nvSpPr>
        <p:spPr bwMode="auto">
          <a:xfrm rot="3359550">
            <a:off x="4809332" y="2286794"/>
            <a:ext cx="3136900" cy="395287"/>
          </a:xfrm>
          <a:prstGeom prst="leftRightArrow">
            <a:avLst>
              <a:gd name="adj1" fmla="val 50000"/>
              <a:gd name="adj2" fmla="val 15871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0259" name="Object 19"/>
          <p:cNvGraphicFramePr>
            <a:graphicFrameLocks noChangeAspect="1"/>
          </p:cNvGraphicFramePr>
          <p:nvPr>
            <p:ph sz="half" idx="2"/>
          </p:nvPr>
        </p:nvGraphicFramePr>
        <p:xfrm>
          <a:off x="0" y="1773238"/>
          <a:ext cx="2424113" cy="4525962"/>
        </p:xfrm>
        <a:graphic>
          <a:graphicData uri="http://schemas.openxmlformats.org/presentationml/2006/ole">
            <p:oleObj spid="_x0000_s4098" name="Clip" r:id="rId7" imgW="2735263" imgH="5105400" progId="MS_ClipArt_Gallery.2">
              <p:embed/>
            </p:oleObj>
          </a:graphicData>
        </a:graphic>
      </p:graphicFrame>
      <p:sp>
        <p:nvSpPr>
          <p:cNvPr id="4115" name="Текст 19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nimBg="1"/>
      <p:bldP spid="10249" grpId="0" animBg="1"/>
      <p:bldP spid="10250" grpId="0" animBg="1"/>
      <p:bldP spid="10251" grpId="0" animBg="1"/>
      <p:bldP spid="10252" grpId="0" animBg="1"/>
      <p:bldP spid="10253" grpId="0" animBg="1"/>
      <p:bldP spid="10254" grpId="0" animBg="1"/>
      <p:bldP spid="10255" grpId="0" animBg="1"/>
      <p:bldP spid="10256" grpId="0" animBg="1"/>
      <p:bldP spid="10257" grpId="0" animBg="1"/>
      <p:bldP spid="1025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  <a:t>            ИНТЕРАКТИВНЫЙ</a:t>
            </a:r>
            <a:endParaRPr lang="ru-RU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1700213"/>
            <a:ext cx="8291512" cy="79216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b="1" smtClean="0"/>
              <a:t>                  «МЕЖДУ»  +  «ДЕЙСТВИЕ»</a:t>
            </a:r>
          </a:p>
          <a:p>
            <a:pPr eaLnBrk="1" hangingPunct="1">
              <a:buFont typeface="Wingdings 2" pitchFamily="18" charset="2"/>
              <a:buNone/>
            </a:pPr>
            <a:endParaRPr lang="ru-RU" b="1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684213" y="2690813"/>
            <a:ext cx="80645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orbel" pitchFamily="34" charset="0"/>
              </a:rPr>
              <a:t> </a:t>
            </a:r>
            <a:r>
              <a:rPr lang="ru-RU" sz="3600" b="1">
                <a:latin typeface="Corbel" pitchFamily="34" charset="0"/>
              </a:rPr>
              <a:t>Интерактивное обучение </a:t>
            </a:r>
            <a:r>
              <a:rPr lang="ru-RU" sz="3600">
                <a:latin typeface="Corbel" pitchFamily="34" charset="0"/>
              </a:rPr>
              <a:t>– это форма обучения, где знание добывается в совместной деятельности: через  диалог и полилог учащихся между собой и учителем. </a:t>
            </a:r>
            <a:endParaRPr lang="ru-RU" sz="3600" b="1">
              <a:latin typeface="Corbel" pitchFamily="34" charset="0"/>
            </a:endParaRPr>
          </a:p>
          <a:p>
            <a:r>
              <a:rPr lang="ru-RU" sz="3600" b="1">
                <a:latin typeface="Corbel" pitchFamily="34" charset="0"/>
              </a:rPr>
              <a:t>      </a:t>
            </a:r>
            <a:endParaRPr lang="ru-RU" sz="360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459432"/>
            <a:ext cx="8219256" cy="1800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ru-RU" sz="4000" b="1" dirty="0" smtClean="0">
                <a:solidFill>
                  <a:schemeClr val="bg1"/>
                </a:solidFill>
              </a:rPr>
              <a:t>Интерактивное обучение решает три задачи:</a:t>
            </a:r>
            <a: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</a:br>
            <a:endParaRPr lang="ru-RU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4825"/>
            <a:ext cx="3898900" cy="129381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2800" b="1" dirty="0" smtClean="0"/>
              <a:t>учебно-познавательную</a:t>
            </a:r>
            <a:endParaRPr lang="ru-RU" b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373313" y="3208338"/>
            <a:ext cx="4575175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  <a:ea typeface="+mj-ea"/>
                <a:cs typeface="+mj-cs"/>
              </a:rPr>
              <a:t>коммуникативно-развивающую</a:t>
            </a:r>
            <a:endParaRPr lang="ru-RU" sz="1100" dirty="0">
              <a:latin typeface="+mn-lt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851275" y="5013325"/>
            <a:ext cx="45720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orbel" pitchFamily="34" charset="0"/>
              </a:rPr>
              <a:t>         социальную.</a:t>
            </a:r>
            <a:br>
              <a:rPr lang="ru-RU" sz="3200" b="1">
                <a:latin typeface="Corbel" pitchFamily="34" charset="0"/>
              </a:rPr>
            </a:br>
            <a:endParaRPr lang="ru-RU" sz="3200" b="1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287524" y="1844824"/>
          <a:ext cx="8604956" cy="464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464496"/>
              </a:tblGrid>
              <a:tr h="278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Требования к освоению основной образовательной программы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Универсальные учебные действия</a:t>
                      </a:r>
                      <a:endParaRPr lang="ru-RU" sz="2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8633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>
          <a:xfrm>
            <a:off x="683568" y="4113076"/>
            <a:ext cx="7924800" cy="4419600"/>
          </a:xfrm>
        </p:spPr>
        <p:txBody>
          <a:bodyPr/>
          <a:lstStyle/>
          <a:p>
            <a:r>
              <a:rPr lang="ru-RU" sz="2400" b="1" dirty="0" smtClean="0"/>
              <a:t>Соотнесите: Регулятивные, </a:t>
            </a:r>
            <a:r>
              <a:rPr lang="ru-RU" sz="2400" b="1" dirty="0" err="1" smtClean="0"/>
              <a:t>метапредметные</a:t>
            </a:r>
            <a:r>
              <a:rPr lang="ru-RU" sz="2400" b="1" dirty="0" smtClean="0"/>
              <a:t>, личностные, коммуникативные, познавательные, личностные, предметные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68660"/>
            <a:ext cx="8015287" cy="914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bg1"/>
                </a:solidFill>
              </a:rPr>
              <a:t>   ИНТЕРАКТИВНОЕ ОБУЧЕНИЕ –</a:t>
            </a:r>
            <a: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</a:br>
            <a:endParaRPr lang="ru-RU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 </a:t>
            </a:r>
            <a:r>
              <a:rPr lang="ru-RU" sz="2800" dirty="0" smtClean="0"/>
              <a:t>ОБУЧЕНИЕ,  ПОГРУЖЕННОЕ   В ОБЩЕНИЕ.</a:t>
            </a:r>
            <a:endParaRPr lang="ru-RU" dirty="0" smtClean="0"/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   </a:t>
            </a:r>
            <a:r>
              <a:rPr lang="ru-RU" dirty="0" smtClean="0"/>
              <a:t>Формирование </a:t>
            </a:r>
            <a:r>
              <a:rPr lang="ru-RU" dirty="0" smtClean="0"/>
              <a:t>полноценной учебной деятельности возможно при условии использования  педагогом учебного диалога.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421760" cy="4114800"/>
          </a:xfrm>
        </p:spPr>
        <p:txBody>
          <a:bodyPr/>
          <a:lstStyle/>
          <a:p>
            <a:r>
              <a:rPr lang="ru-RU" sz="1800" dirty="0" smtClean="0"/>
              <a:t>Педагоги-психологи утверждают, что школьники усваивают - 10% от того, что они читают; - 26% от того, что они слышат; - 30% от того, что они видят; - 50% от того, что они видят и слышат; - 70% от того, что они обсуждают с другими; - 80% от того, что основано на личном опыте; - 90 % от того, что они говорят (проговаривают) в то время, как делают; - 95% от того, чему они обучаются сами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0724" name="Прямоугольник 3"/>
          <p:cNvSpPr>
            <a:spLocks noChangeArrowheads="1"/>
          </p:cNvSpPr>
          <p:nvPr/>
        </p:nvSpPr>
        <p:spPr bwMode="auto">
          <a:xfrm>
            <a:off x="468313" y="1557338"/>
            <a:ext cx="82804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/>
              <a:t>« …истина не рождается и не находится в голове отдельного человека, она рождается между людьми, совместно открывающими истину, в процессе их диалогического общения»</a:t>
            </a:r>
          </a:p>
          <a:p>
            <a:r>
              <a:rPr lang="ru-RU" sz="3600"/>
              <a:t>                                       Бахтин М. 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532" y="368660"/>
            <a:ext cx="82296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Совместная деятельность как способ достижения результата 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dirty="0"/>
          </a:p>
        </p:txBody>
      </p:sp>
      <p:pic>
        <p:nvPicPr>
          <p:cNvPr id="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1902" t="27396" r="45065" b="22520"/>
          <a:stretch>
            <a:fillRect/>
          </a:stretch>
        </p:blipFill>
        <p:spPr bwMode="auto">
          <a:xfrm>
            <a:off x="2843808" y="1556792"/>
            <a:ext cx="3636536" cy="4942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244334"/>
            <a:ext cx="61131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5"/>
          <p:cNvSpPr>
            <a:spLocks noChangeArrowheads="1"/>
          </p:cNvSpPr>
          <p:nvPr/>
        </p:nvSpPr>
        <p:spPr bwMode="auto">
          <a:xfrm>
            <a:off x="488950" y="642938"/>
            <a:ext cx="8653463" cy="6051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algn="ctr" defTabSz="407988">
              <a:spcBef>
                <a:spcPts val="1088"/>
              </a:spcBef>
              <a:spcAft>
                <a:spcPts val="913"/>
              </a:spcAft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  <a:tab pos="8535988" algn="l"/>
              </a:tabLst>
            </a:pPr>
            <a:endParaRPr lang="ru-RU" altLang="ru-RU" sz="3600" b="1" i="1">
              <a:solidFill>
                <a:srgbClr val="FF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230406" name="Group 6"/>
          <p:cNvGraphicFramePr>
            <a:graphicFrameLocks noGrp="1"/>
          </p:cNvGraphicFramePr>
          <p:nvPr/>
        </p:nvGraphicFramePr>
        <p:xfrm>
          <a:off x="179388" y="920750"/>
          <a:ext cx="8634412" cy="5867401"/>
        </p:xfrm>
        <a:graphic>
          <a:graphicData uri="http://schemas.openxmlformats.org/drawingml/2006/table">
            <a:tbl>
              <a:tblPr/>
              <a:tblGrid>
                <a:gridCol w="2833687"/>
                <a:gridCol w="5800725"/>
              </a:tblGrid>
              <a:tr h="84137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cs typeface="Lucida Sans Unicode" pitchFamily="34" charset="0"/>
                        </a:rPr>
                        <a:t>Личностные результаты</a:t>
                      </a: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Lucida Sans Unicode" pitchFamily="34" charset="0"/>
                      </a:endParaRPr>
                    </a:p>
                  </a:txBody>
                  <a:tcPr marL="82946" marR="82946" marT="107753" marB="41469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Georgia" pitchFamily="18" charset="0"/>
                          <a:cs typeface="Lucida Sans Unicode" pitchFamily="34" charset="0"/>
                        </a:rPr>
                        <a:t>Самоопределение,  смыслообразование, нравственно-этическая ориентация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Lucida Sans Unicode" pitchFamily="34" charset="0"/>
                      </a:endParaRPr>
                    </a:p>
                  </a:txBody>
                  <a:tcPr marL="82946" marR="82946" marT="107753" marB="41469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484188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cs typeface="Lucida Sans Unicode" pitchFamily="34" charset="0"/>
                        </a:rPr>
                        <a:t>Метапредметные результаты: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Lucida Sans Unicode" pitchFamily="34" charset="0"/>
                      </a:endParaRPr>
                    </a:p>
                  </a:txBody>
                  <a:tcPr marL="82946" marR="82946" marT="107753" marB="41469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9381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cs typeface="Lucida Sans Unicode" pitchFamily="34" charset="0"/>
                        </a:rPr>
                        <a:t>Регулятивные УУД</a:t>
                      </a: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Lucida Sans Unicode" pitchFamily="34" charset="0"/>
                      </a:endParaRPr>
                    </a:p>
                  </a:txBody>
                  <a:tcPr marL="82946" marR="82946" marT="107753" marB="41469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Georgia" pitchFamily="18" charset="0"/>
                          <a:cs typeface="Lucida Sans Unicode" pitchFamily="34" charset="0"/>
                        </a:rPr>
                        <a:t>Целеполагание, планирование,  осуществление учебных действий, прогнозирование, контроль и самоконтроль, коррекция, оценка, саморегуляция</a:t>
                      </a:r>
                    </a:p>
                  </a:txBody>
                  <a:tcPr marL="82946" marR="82946" marT="107753" marB="41469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cs typeface="Lucida Sans Unicode" pitchFamily="34" charset="0"/>
                        </a:rPr>
                        <a:t>Познавательные  УУД</a:t>
                      </a: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Lucida Sans Unicode" pitchFamily="34" charset="0"/>
                      </a:endParaRPr>
                    </a:p>
                  </a:txBody>
                  <a:tcPr marL="82946" marR="82946" marT="107753" marB="41469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Georgia" pitchFamily="18" charset="0"/>
                          <a:cs typeface="Lucida Sans Unicode" pitchFamily="34" charset="0"/>
                        </a:rPr>
                        <a:t>Общеучебные, знаково-символические, информационные, логические</a:t>
                      </a:r>
                    </a:p>
                  </a:txBody>
                  <a:tcPr marL="82946" marR="82946" marT="107753" marB="41469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156845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cs typeface="Lucida Sans Unicode" pitchFamily="34" charset="0"/>
                        </a:rPr>
                        <a:t>Коммуникативные УУД</a:t>
                      </a: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Lucida Sans Unicode" pitchFamily="34" charset="0"/>
                      </a:endParaRPr>
                    </a:p>
                  </a:txBody>
                  <a:tcPr marL="82946" marR="82946" marT="107753" marB="41469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Georgia" pitchFamily="18" charset="0"/>
                          <a:cs typeface="Lucida Sans Unicode" pitchFamily="34" charset="0"/>
                        </a:rPr>
                        <a:t>Инициативное сотрудничество, планирование учебного сотрудничества, взаимодействие, управление коммуникацией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Lucida Sans Unicode" pitchFamily="34" charset="0"/>
                      </a:endParaRPr>
                    </a:p>
                  </a:txBody>
                  <a:tcPr marL="82946" marR="82946" marT="107753" marB="41469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eorgia" pitchFamily="18" charset="0"/>
                          <a:cs typeface="Lucida Sans Unicode" pitchFamily="34" charset="0"/>
                        </a:rPr>
                        <a:t>Предметные результаты</a:t>
                      </a: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Lucida Sans Unicode" pitchFamily="34" charset="0"/>
                      </a:endParaRPr>
                    </a:p>
                  </a:txBody>
                  <a:tcPr marL="82946" marR="82946" marT="107753" marB="41469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Georgia" pitchFamily="18" charset="0"/>
                          <a:cs typeface="Lucida Sans Unicode" pitchFamily="34" charset="0"/>
                        </a:rPr>
                        <a:t>Определены с учетом содержания учебных предметов</a:t>
                      </a:r>
                    </a:p>
                  </a:txBody>
                  <a:tcPr marL="82946" marR="82946" marT="107753" marB="41469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</a:tbl>
          </a:graphicData>
        </a:graphic>
      </p:graphicFrame>
      <p:sp>
        <p:nvSpPr>
          <p:cNvPr id="18458" name="Rectangle 48"/>
          <p:cNvSpPr>
            <a:spLocks noChangeArrowheads="1"/>
          </p:cNvSpPr>
          <p:nvPr/>
        </p:nvSpPr>
        <p:spPr bwMode="auto">
          <a:xfrm>
            <a:off x="2484438" y="274638"/>
            <a:ext cx="62642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altLang="ru-RU" sz="3600" b="1">
                <a:solidFill>
                  <a:srgbClr val="C00000"/>
                </a:solidFill>
                <a:latin typeface="Arial" pitchFamily="34" charset="0"/>
              </a:rPr>
              <a:t>Планируемые результаты</a:t>
            </a:r>
            <a:endParaRPr lang="ru-RU" altLang="ru-RU" sz="3600" b="1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6347" name="Рисунок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900" y="31750"/>
            <a:ext cx="253841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86484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itchFamily="18" charset="0"/>
                <a:ea typeface="Lucida Grande"/>
                <a:cs typeface="Times New Roman" pitchFamily="18" charset="0"/>
                <a:sym typeface="Lucida Grande"/>
              </a:rPr>
              <a:t/>
            </a:r>
            <a:br>
              <a:rPr lang="ru-RU" sz="3600" b="1" dirty="0" smtClean="0">
                <a:latin typeface="Times New Roman" pitchFamily="18" charset="0"/>
                <a:ea typeface="Lucida Grande"/>
                <a:cs typeface="Times New Roman" pitchFamily="18" charset="0"/>
                <a:sym typeface="Lucida Grande"/>
              </a:rPr>
            </a:br>
            <a:r>
              <a:rPr lang="ru-RU" sz="3600" b="1" dirty="0" smtClean="0">
                <a:latin typeface="Times New Roman" pitchFamily="18" charset="0"/>
                <a:ea typeface="Lucida Grande"/>
                <a:cs typeface="Times New Roman" pitchFamily="18" charset="0"/>
                <a:sym typeface="Lucida Grande"/>
              </a:rPr>
              <a:t>                                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ea typeface="Lucida Grande"/>
                <a:cs typeface="Times New Roman" pitchFamily="18" charset="0"/>
                <a:sym typeface="Lucida Grande"/>
              </a:rPr>
              <a:t>Метапредметные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ea typeface="Lucida Grande"/>
                <a:cs typeface="Times New Roman" pitchFamily="18" charset="0"/>
                <a:sym typeface="Lucida Grande"/>
              </a:rPr>
              <a:t>                  					результаты</a:t>
            </a:r>
          </a:p>
        </p:txBody>
      </p:sp>
      <p:graphicFrame>
        <p:nvGraphicFramePr>
          <p:cNvPr id="191491" name="Group 3"/>
          <p:cNvGraphicFramePr>
            <a:graphicFrameLocks noGrp="1"/>
          </p:cNvGraphicFramePr>
          <p:nvPr/>
        </p:nvGraphicFramePr>
        <p:xfrm>
          <a:off x="250825" y="1412875"/>
          <a:ext cx="8569326" cy="5365749"/>
        </p:xfrm>
        <a:graphic>
          <a:graphicData uri="http://schemas.openxmlformats.org/drawingml/2006/table">
            <a:tbl>
              <a:tblPr/>
              <a:tblGrid>
                <a:gridCol w="2856442"/>
                <a:gridCol w="2856442"/>
                <a:gridCol w="2856442"/>
              </a:tblGrid>
              <a:tr h="13205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Начальное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 </a:t>
                      </a:r>
                      <a:r>
                        <a:rPr kumimoji="0" lang="en-US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общее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 </a:t>
                      </a:r>
                      <a:r>
                        <a:rPr kumimoji="0" lang="en-US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образование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ヒラギノ角ゴ ProN W3"/>
                        <a:cs typeface="Times New Roman" pitchFamily="18" charset="0"/>
                        <a:sym typeface="Helvetica Neue"/>
                      </a:endParaRPr>
                    </a:p>
                  </a:txBody>
                  <a:tcPr marL="90004" marR="90004" marT="46805" marB="468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646461"/>
                        </a:buClr>
                        <a:buSzPct val="75000"/>
                        <a:buFont typeface="Helvetica Neue"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ヒラギノ角ゴ ProN W3"/>
                        <a:cs typeface="Times New Roman" pitchFamily="18" charset="0"/>
                        <a:sym typeface="Helvetica Neue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646461"/>
                        </a:buClr>
                        <a:buSzPct val="75000"/>
                        <a:buFont typeface="Helvetica Neue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Основное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 </a:t>
                      </a:r>
                      <a:r>
                        <a:rPr kumimoji="0" lang="en-US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общее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 </a:t>
                      </a:r>
                      <a:r>
                        <a:rPr kumimoji="0" lang="en-US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образование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ヒラギノ角ゴ ProN W3"/>
                        <a:cs typeface="Times New Roman" pitchFamily="18" charset="0"/>
                        <a:sym typeface="Helvetica Neue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ヒラギノ角ゴ ProN W3"/>
                        <a:cs typeface="Times New Roman" pitchFamily="18" charset="0"/>
                      </a:endParaRPr>
                    </a:p>
                  </a:txBody>
                  <a:tcPr marL="90004" marR="90004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Среднее (</a:t>
                      </a:r>
                      <a:r>
                        <a:rPr kumimoji="0" lang="ru-RU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п</a:t>
                      </a:r>
                      <a:r>
                        <a:rPr kumimoji="0" lang="en-US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олное</a:t>
                      </a: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)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 </a:t>
                      </a:r>
                      <a:r>
                        <a:rPr kumimoji="0" lang="en-US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общее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 </a:t>
                      </a:r>
                      <a:r>
                        <a:rPr kumimoji="0" lang="en-US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образование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ヒラギノ角ゴ ProN W3"/>
                        <a:cs typeface="Times New Roman" pitchFamily="18" charset="0"/>
                        <a:sym typeface="Helvetica Neue"/>
                      </a:endParaRPr>
                    </a:p>
                  </a:txBody>
                  <a:tcPr marL="90004" marR="90004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43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646461"/>
                        </a:buClr>
                        <a:buSzPct val="75000"/>
                        <a:buFont typeface="Helvetica Neue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У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мение учиться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сообща под руководством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учителя (взрослого)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1A1A1A"/>
                        </a:solidFill>
                        <a:effectLst/>
                        <a:latin typeface="Times New Roman" pitchFamily="18" charset="0"/>
                        <a:ea typeface="ヒラギノ角ゴ ProN W3"/>
                        <a:cs typeface="Times New Roman" pitchFamily="18" charset="0"/>
                        <a:sym typeface="Helvetica Neue"/>
                      </a:endParaRPr>
                    </a:p>
                  </a:txBody>
                  <a:tcPr marL="90004" marR="90004" marT="46805" marB="468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646461"/>
                        </a:buClr>
                        <a:buSzPct val="75000"/>
                        <a:buFont typeface="Helvetica Neue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Умение учиться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индивидуально под руководством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учителя (взрослого)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A1A1A"/>
                        </a:solidFill>
                        <a:effectLst/>
                        <a:latin typeface="Times New Roman" pitchFamily="18" charset="0"/>
                        <a:ea typeface="ヒラギノ角ゴ ProN W3"/>
                        <a:cs typeface="Times New Roman" pitchFamily="18" charset="0"/>
                        <a:sym typeface="Helvetica Neue"/>
                      </a:endParaRPr>
                    </a:p>
                  </a:txBody>
                  <a:tcPr marL="90004" marR="90004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646461"/>
                        </a:buClr>
                        <a:buSzPct val="75000"/>
                        <a:buFont typeface="Helvetica Neue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Умение учиться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по индивидуальной ОП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с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минимальным участием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взрослого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A1A1A"/>
                        </a:solidFill>
                        <a:effectLst/>
                        <a:latin typeface="Times New Roman" pitchFamily="18" charset="0"/>
                        <a:ea typeface="ヒラギノ角ゴ ProN W3"/>
                        <a:cs typeface="Times New Roman" pitchFamily="18" charset="0"/>
                        <a:sym typeface="Helvetica Neue"/>
                      </a:endParaRPr>
                    </a:p>
                  </a:txBody>
                  <a:tcPr marL="90004" marR="90004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3628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646461"/>
                        </a:buClr>
                        <a:buSzPct val="75000"/>
                        <a:buFont typeface="Helvetica Neue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У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чебное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сотрудничество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 как основа совместных действий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1A1A1A"/>
                        </a:solidFill>
                        <a:effectLst/>
                        <a:latin typeface="Times New Roman" pitchFamily="18" charset="0"/>
                        <a:ea typeface="ヒラギノ角ゴ ProN W3"/>
                        <a:cs typeface="Times New Roman" pitchFamily="18" charset="0"/>
                        <a:sym typeface="Helvetica Neue"/>
                      </a:endParaRPr>
                    </a:p>
                  </a:txBody>
                  <a:tcPr marL="90004" marR="90004" marT="46805" marB="468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646461"/>
                        </a:buClr>
                        <a:buSzPct val="75000"/>
                        <a:buFont typeface="Helvetica Neue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Продуктивное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 сотрудничество как основа совместных действий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1A1A1A"/>
                        </a:solidFill>
                        <a:effectLst/>
                        <a:latin typeface="Times New Roman" pitchFamily="18" charset="0"/>
                        <a:ea typeface="ヒラギノ角ゴ ProN W3"/>
                        <a:cs typeface="Times New Roman" pitchFamily="18" charset="0"/>
                        <a:sym typeface="Helvetica Neue"/>
                      </a:endParaRPr>
                    </a:p>
                  </a:txBody>
                  <a:tcPr marL="90004" marR="90004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646461"/>
                        </a:buClr>
                        <a:buSzPct val="75000"/>
                        <a:buFont typeface="Helvetica Neue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Ресурсное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сотрудничество как основа совместных действий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1A1A1A"/>
                        </a:solidFill>
                        <a:effectLst/>
                        <a:latin typeface="Times New Roman" pitchFamily="18" charset="0"/>
                        <a:ea typeface="ヒラギノ角ゴ ProN W3"/>
                        <a:cs typeface="Times New Roman" pitchFamily="18" charset="0"/>
                        <a:sym typeface="Helvetica Neue"/>
                      </a:endParaRPr>
                    </a:p>
                  </a:txBody>
                  <a:tcPr marL="90004" marR="90004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4079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646461"/>
                        </a:buClr>
                        <a:buSzPct val="75000"/>
                        <a:buFont typeface="Helvetica Neue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Поиск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 информации как основа информационной компетентности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1A1A1A"/>
                        </a:solidFill>
                        <a:effectLst/>
                        <a:latin typeface="Times New Roman" pitchFamily="18" charset="0"/>
                        <a:ea typeface="ヒラギノ角ゴ ProN W3"/>
                        <a:cs typeface="Times New Roman" pitchFamily="18" charset="0"/>
                        <a:sym typeface="Helvetica Neue"/>
                      </a:endParaRPr>
                    </a:p>
                  </a:txBody>
                  <a:tcPr marL="90004" marR="90004" marT="46805" marB="468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646461"/>
                        </a:buClr>
                        <a:buSzPct val="75000"/>
                        <a:buFont typeface="Helvetica Neue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Организация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 работы с информацией как основа информационной компетентности(ИК)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A1A1A"/>
                        </a:solidFill>
                        <a:effectLst/>
                        <a:latin typeface="Times New Roman" pitchFamily="18" charset="0"/>
                        <a:ea typeface="ヒラギノ角ゴ ProN W3"/>
                        <a:cs typeface="Times New Roman" pitchFamily="18" charset="0"/>
                        <a:sym typeface="Helvetica Neue"/>
                      </a:endParaRPr>
                    </a:p>
                  </a:txBody>
                  <a:tcPr marL="90004" marR="90004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646461"/>
                        </a:buClr>
                        <a:buSzPct val="75000"/>
                        <a:buFont typeface="Helvetica Neue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Управление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itchFamily="18" charset="0"/>
                          <a:ea typeface="ヒラギノ角ゴ ProN W3"/>
                          <a:cs typeface="Times New Roman" pitchFamily="18" charset="0"/>
                          <a:sym typeface="Helvetica Neue"/>
                        </a:rPr>
                        <a:t> потоками информации как основа ИК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A1A1A"/>
                        </a:solidFill>
                        <a:effectLst/>
                        <a:latin typeface="Times New Roman" pitchFamily="18" charset="0"/>
                        <a:ea typeface="ヒラギノ角ゴ ProN W3"/>
                        <a:cs typeface="Times New Roman" pitchFamily="18" charset="0"/>
                        <a:sym typeface="Helvetica Neue"/>
                      </a:endParaRPr>
                    </a:p>
                  </a:txBody>
                  <a:tcPr marL="90004" marR="90004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57369" name="Рисунок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900" y="31750"/>
            <a:ext cx="282733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i="1" dirty="0" err="1" smtClean="0"/>
              <a:t>Метапредметное</a:t>
            </a:r>
            <a:r>
              <a:rPr lang="ru-RU" i="1" dirty="0" smtClean="0"/>
              <a:t> содержание, то есть то, что предшествует учебному предмету, как бы находится над ним, существует до его конкретного проявления» </a:t>
            </a:r>
            <a:endParaRPr lang="ru-RU" i="1" dirty="0" smtClean="0"/>
          </a:p>
          <a:p>
            <a:pPr>
              <a:buNone/>
            </a:pPr>
            <a:r>
              <a:rPr lang="ru-RU" i="1" dirty="0" smtClean="0"/>
              <a:t> </a:t>
            </a:r>
            <a:r>
              <a:rPr lang="ru-RU" i="1" dirty="0" smtClean="0"/>
              <a:t>                            (</a:t>
            </a:r>
            <a:r>
              <a:rPr lang="ru-RU" i="1" dirty="0" smtClean="0"/>
              <a:t>А.В. Хуторской)</a:t>
            </a:r>
            <a:r>
              <a:rPr lang="ru-RU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«</a:t>
            </a:r>
            <a:r>
              <a:rPr lang="ru-RU" i="1" dirty="0" err="1" smtClean="0"/>
              <a:t>Метапредметные</a:t>
            </a:r>
            <a:r>
              <a:rPr lang="ru-RU" i="1" dirty="0" smtClean="0"/>
              <a:t> результаты включают освоенные обучающимися универсальные учебные действия (познавательные, регулятивные, коммуникативные), обеспечивающие овладение ключевыми компетенциями, составляющими основу умения учиться</a:t>
            </a:r>
            <a:r>
              <a:rPr lang="ru-RU" dirty="0" smtClean="0"/>
              <a:t>»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                            (</a:t>
            </a:r>
            <a:r>
              <a:rPr lang="ru-RU" i="1" dirty="0" smtClean="0"/>
              <a:t>А.Г. </a:t>
            </a:r>
            <a:r>
              <a:rPr lang="ru-RU" i="1" dirty="0" err="1" smtClean="0"/>
              <a:t>Асмолов</a:t>
            </a:r>
            <a:r>
              <a:rPr lang="ru-RU" i="1" dirty="0" smtClean="0"/>
              <a:t>)</a:t>
            </a:r>
            <a:r>
              <a:rPr lang="ru-RU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«На практике часто очень сложно провести четкую грань между </a:t>
            </a:r>
            <a:r>
              <a:rPr lang="ru-RU" i="1" dirty="0" err="1" smtClean="0"/>
              <a:t>метапредметным</a:t>
            </a:r>
            <a:r>
              <a:rPr lang="ru-RU" i="1" dirty="0" smtClean="0"/>
              <a:t> и </a:t>
            </a:r>
            <a:r>
              <a:rPr lang="ru-RU" i="1" dirty="0" err="1" smtClean="0"/>
              <a:t>межпредметным</a:t>
            </a:r>
            <a:r>
              <a:rPr lang="ru-RU" i="1" dirty="0" smtClean="0"/>
              <a:t> подходами. «Мета» - «над», «всеобщее», «интегрирующее», а «Меж» - «близко к тому и к другому», «в смеси с чем-то</a:t>
            </a:r>
            <a:r>
              <a:rPr lang="ru-RU" i="1" dirty="0" smtClean="0"/>
              <a:t>»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"Не мыслям следует учить, а мыслить" (И.Кант). </a:t>
            </a:r>
            <a:r>
              <a:rPr lang="ru-RU" i="1" dirty="0" smtClean="0"/>
              <a:t>Учить </a:t>
            </a:r>
            <a:r>
              <a:rPr lang="ru-RU" i="1" dirty="0" smtClean="0"/>
              <a:t>мыслям </a:t>
            </a:r>
            <a:r>
              <a:rPr lang="ru-RU" i="1" dirty="0" err="1" smtClean="0"/>
              <a:t>бессмысленно,т.к.в</a:t>
            </a:r>
            <a:r>
              <a:rPr lang="ru-RU" i="1" dirty="0" smtClean="0"/>
              <a:t> современном мире происходит быстрое устаревание информации, а потому на первый план выходит обучение способам работы с информацией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СЕМЬЯ. С первого класса знакома нам пословица "Повторение - мать учения". А какое действие или умение можно назвать отцом учения? Братом? Бабушкой? Кем еще? Опиши свою семью учения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кругленный">
  <a:themeElements>
    <a:clrScheme name="Скругленный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Скругленный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2408</TotalTime>
  <Words>711</Words>
  <Application>Microsoft Office PowerPoint</Application>
  <PresentationFormat>Экран (4:3)</PresentationFormat>
  <Paragraphs>90</Paragraphs>
  <Slides>24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Скругленный</vt:lpstr>
      <vt:lpstr>Microsoft Clip Gallery</vt:lpstr>
      <vt:lpstr>Слайд 1</vt:lpstr>
      <vt:lpstr>Слайд 2</vt:lpstr>
      <vt:lpstr>Слайд 3</vt:lpstr>
      <vt:lpstr>                                  Метапредметные                       результаты</vt:lpstr>
      <vt:lpstr>Слайд 5</vt:lpstr>
      <vt:lpstr>Слайд 6</vt:lpstr>
      <vt:lpstr>Слайд 7</vt:lpstr>
      <vt:lpstr>Слайд 8</vt:lpstr>
      <vt:lpstr>Слайд 9</vt:lpstr>
      <vt:lpstr>ФОРМУЛА ТЕКСТА </vt:lpstr>
      <vt:lpstr>Злая мать и добрая тётя </vt:lpstr>
      <vt:lpstr>Слайд 12</vt:lpstr>
      <vt:lpstr>Слайд 13</vt:lpstr>
      <vt:lpstr>Классификация методов обучения</vt:lpstr>
      <vt:lpstr>Слайд 15</vt:lpstr>
      <vt:lpstr>Активные методы</vt:lpstr>
      <vt:lpstr>Интерактивные методы</vt:lpstr>
      <vt:lpstr>            ИНТЕРАКТИВНЫЙ</vt:lpstr>
      <vt:lpstr>   Интерактивное обучение решает три задачи:  </vt:lpstr>
      <vt:lpstr>   ИНТЕРАКТИВНОЕ ОБУЧЕНИЕ – </vt:lpstr>
      <vt:lpstr>Слайд 21</vt:lpstr>
      <vt:lpstr>Слайд 22</vt:lpstr>
      <vt:lpstr>Совместная деятельность как способ достижения результата  </vt:lpstr>
      <vt:lpstr>Слайд 24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245</cp:revision>
  <dcterms:created xsi:type="dcterms:W3CDTF">2011-07-06T07:21:00Z</dcterms:created>
  <dcterms:modified xsi:type="dcterms:W3CDTF">2016-04-18T18:29:25Z</dcterms:modified>
</cp:coreProperties>
</file>