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15"/>
  </p:notesMasterIdLst>
  <p:sldIdLst>
    <p:sldId id="270" r:id="rId2"/>
    <p:sldId id="293" r:id="rId3"/>
    <p:sldId id="298" r:id="rId4"/>
    <p:sldId id="300" r:id="rId5"/>
    <p:sldId id="301" r:id="rId6"/>
    <p:sldId id="302" r:id="rId7"/>
    <p:sldId id="310" r:id="rId8"/>
    <p:sldId id="303" r:id="rId9"/>
    <p:sldId id="304" r:id="rId10"/>
    <p:sldId id="305" r:id="rId11"/>
    <p:sldId id="306" r:id="rId12"/>
    <p:sldId id="311" r:id="rId13"/>
    <p:sldId id="31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5DA2"/>
    <a:srgbClr val="AC0000"/>
    <a:srgbClr val="990000"/>
    <a:srgbClr val="AD403D"/>
    <a:srgbClr val="F5F1BD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>
      <p:cViewPr>
        <p:scale>
          <a:sx n="60" d="100"/>
          <a:sy n="60" d="100"/>
        </p:scale>
        <p:origin x="-18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4FF98-0B51-406F-B2B2-114606A7D4E3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1E1A4E-C4E3-40C0-9DFC-49ADD1255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E1A4E-C4E3-40C0-9DFC-49ADD1255E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70659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1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2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F93ED2A1-D27E-4D80-9ADF-D3AA3415734B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02A2109C-F073-46C8-83B2-509F487DEC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34467-168C-494E-ABA0-1A1106B382D0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76536-AE8E-46FF-B605-3A2C04774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A4AD2-9B03-4BFD-BC81-5269484136CF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7F2C-D3A4-4135-9F7B-7E9430BDD5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9DDD4-DEE9-432A-B262-7243EDF266FB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2BB0-3E60-41E4-BFD0-7536291EEE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C2FDF-3BFF-4EB2-987A-E071E8662813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BDB5-5DEA-4C1D-85DE-4F5A9A495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813EC-115B-49D0-B1CA-23F9DB5036BE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7B8C7-1920-47F2-9E9F-FB3D8011A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E6716-A0BD-496E-BA04-C7F29944C6CF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4D0D3-8D0C-456B-A210-06B8891F4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C6B48-A909-43BB-ADB1-F19CA1009465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6205-8539-404F-8D4F-1523E62FC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203A1-83DF-4180-99FE-614E7C22CDCA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53925-E034-4E41-A4D4-34082C230B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8BD96-31F1-47DF-ACCD-C28F298F23BA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7FDE-16CB-495A-BE71-521FC609B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61FA4-7B3F-4FCF-97F4-F135CDEFBD69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ABF0-B9BF-4A75-89DF-7534D44A9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963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98F5FA8-DF7F-4131-8E5B-FB1E97412568}" type="datetime1">
              <a:rPr lang="ru-RU"/>
              <a:pPr/>
              <a:t>21.04.2016</a:t>
            </a:fld>
            <a:endParaRPr lang="ru-RU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C067503-0919-4A4A-A19E-1A0FD954B79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rALERH1gQ" TargetMode="External"/><Relationship Id="rId2" Type="http://schemas.openxmlformats.org/officeDocument/2006/relationships/hyperlink" Target="https://youtu.be/8YqfSqfP9NU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hyperlink" Target="https://www.youtube.com/watch?v=k3WJYEVfG9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xvqCmpGJZg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rJF4QoNmMO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WOBwxwO3Dy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79388" y="1700213"/>
            <a:ext cx="87137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u="sng" dirty="0"/>
              <a:t>Школьное телевидение как форма внеурочной деятельности</a:t>
            </a:r>
            <a:r>
              <a:rPr lang="ru-RU" sz="4800" b="1" u="sng" dirty="0" smtClean="0"/>
              <a:t>.</a:t>
            </a:r>
          </a:p>
          <a:p>
            <a:pPr algn="ctr"/>
            <a:endParaRPr lang="ru-RU" sz="4800" b="1" u="sng" dirty="0" smtClean="0"/>
          </a:p>
          <a:p>
            <a:pPr algn="r"/>
            <a:r>
              <a:rPr lang="ru-RU" sz="2400" dirty="0" smtClean="0"/>
              <a:t>Подготовила Рубцова А.Д.,</a:t>
            </a:r>
          </a:p>
          <a:p>
            <a:pPr algn="r"/>
            <a:r>
              <a:rPr lang="ru-RU" sz="2400" dirty="0" smtClean="0"/>
              <a:t> учитель </a:t>
            </a:r>
            <a:r>
              <a:rPr lang="ru-RU" sz="2400" dirty="0" err="1" smtClean="0"/>
              <a:t>Усть-Баргузинской</a:t>
            </a:r>
            <a:r>
              <a:rPr lang="ru-RU" sz="2400" dirty="0" smtClean="0"/>
              <a:t> СОШ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им.Шелковникова</a:t>
            </a:r>
            <a:r>
              <a:rPr lang="ru-RU" sz="2400" dirty="0" smtClean="0"/>
              <a:t> К.М.</a:t>
            </a:r>
            <a:endParaRPr lang="ru-RU" sz="2400" dirty="0"/>
          </a:p>
          <a:p>
            <a:pPr algn="r"/>
            <a:r>
              <a:rPr lang="ru-RU" sz="2400" b="1" u="sng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F1FC7C77-C7BC-431B-923E-4CD328093167}" type="slidenum">
              <a:rPr lang="ru-RU">
                <a:solidFill>
                  <a:schemeClr val="tx1">
                    <a:tint val="75000"/>
                  </a:schemeClr>
                </a:solidFill>
                <a:latin typeface="Arial" charset="0"/>
              </a:rPr>
              <a:pPr>
                <a:defRPr/>
              </a:pPr>
              <a:t>1</a:t>
            </a:fld>
            <a:endParaRPr lang="ru-RU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995034" cy="1364196"/>
          </a:xfrm>
        </p:spPr>
        <p:txBody>
          <a:bodyPr/>
          <a:lstStyle/>
          <a:p>
            <a:pPr algn="ctr"/>
            <a:r>
              <a:rPr lang="ru-RU" sz="3200" dirty="0" smtClean="0"/>
              <a:t>Проект «Это МЫ!»</a:t>
            </a:r>
            <a:br>
              <a:rPr lang="ru-RU" sz="3200" dirty="0" smtClean="0"/>
            </a:br>
            <a:r>
              <a:rPr lang="ru-RU" sz="2400" dirty="0" smtClean="0"/>
              <a:t>(Творческие работы группы «Авторская мастерская»)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Видеоролик «На братских могилах»</a:t>
            </a:r>
            <a:endParaRPr lang="ru-RU" dirty="0" smtClean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https://youtu.be/8YqfSqfP9NU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Видеоролик «О той войне»</a:t>
            </a:r>
          </a:p>
          <a:p>
            <a:r>
              <a:rPr lang="en-US" dirty="0" smtClean="0">
                <a:hlinkClick r:id="rId3"/>
              </a:rPr>
              <a:t>https://www.youtube.com/watch?v=irrALERH1gQ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Видеоролик «Варварство»</a:t>
            </a:r>
            <a:endParaRPr lang="ru-RU" dirty="0" smtClean="0">
              <a:solidFill>
                <a:srgbClr val="FF0000"/>
              </a:solidFill>
              <a:hlinkClick r:id="rId4"/>
            </a:endParaRPr>
          </a:p>
          <a:p>
            <a:r>
              <a:rPr lang="en-US" dirty="0" smtClean="0">
                <a:hlinkClick r:id="rId4"/>
              </a:rPr>
              <a:t>https://www.youtube.com/watch?v=k3WJYEVfG9E</a:t>
            </a:r>
            <a:endParaRPr lang="en-US" dirty="0" smtClean="0"/>
          </a:p>
        </p:txBody>
      </p:sp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6444208" y="5661248"/>
            <a:ext cx="972108" cy="9447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15287" cy="2084276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Проект «Перемена»</a:t>
            </a:r>
            <a:br>
              <a:rPr lang="ru-RU" sz="3600" dirty="0" smtClean="0"/>
            </a:br>
            <a:r>
              <a:rPr lang="ru-RU" sz="3600" dirty="0" smtClean="0"/>
              <a:t>(Школьные новости) </a:t>
            </a:r>
            <a:br>
              <a:rPr lang="ru-RU" sz="3600" dirty="0" smtClean="0"/>
            </a:br>
            <a:r>
              <a:rPr lang="ru-RU" sz="3600" dirty="0" smtClean="0"/>
              <a:t>С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Содержимое 5" descr="6.jp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33497" y="2590797"/>
            <a:ext cx="2438405" cy="2438405"/>
          </a:xfrm>
        </p:spPr>
      </p:pic>
      <p:pic>
        <p:nvPicPr>
          <p:cNvPr id="7" name="Содержимое 6" descr="7136_html_ma92374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427984" y="1880828"/>
            <a:ext cx="3886200" cy="3886200"/>
          </a:xfrm>
        </p:spPr>
      </p:pic>
      <p:sp>
        <p:nvSpPr>
          <p:cNvPr id="8" name="Прямоугольник 7"/>
          <p:cNvSpPr/>
          <p:nvPr/>
        </p:nvSpPr>
        <p:spPr>
          <a:xfrm>
            <a:off x="575556" y="533721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2800" b="1" dirty="0" smtClean="0">
                <a:hlinkClick r:id="rId2"/>
              </a:rPr>
              <a:t>Школьные новости</a:t>
            </a:r>
          </a:p>
          <a:p>
            <a:r>
              <a:rPr lang="ru-RU" sz="2800" b="1" dirty="0" smtClean="0">
                <a:hlinkClick r:id="rId2"/>
              </a:rPr>
              <a:t> </a:t>
            </a:r>
            <a:endParaRPr lang="ru-RU" sz="2800" b="1" dirty="0" smtClean="0"/>
          </a:p>
          <a:p>
            <a:endParaRPr lang="ru-RU" sz="3600" dirty="0"/>
          </a:p>
        </p:txBody>
      </p:sp>
      <p:sp>
        <p:nvSpPr>
          <p:cNvPr id="9" name="5-конечная звезда 8">
            <a:hlinkClick r:id="rId6" action="ppaction://hlinksldjump"/>
          </p:cNvPr>
          <p:cNvSpPr/>
          <p:nvPr/>
        </p:nvSpPr>
        <p:spPr>
          <a:xfrm>
            <a:off x="467544" y="1484784"/>
            <a:ext cx="864096" cy="8280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Результаты работы школьного телевидения «Перемена»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592796"/>
            <a:ext cx="4968552" cy="428447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  </a:t>
            </a:r>
            <a:r>
              <a:rPr lang="ru-RU" dirty="0" smtClean="0"/>
              <a:t>Повышение уровня учебной мотивации - развитие литературных способностей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Сформированы навыки работы    с техникой и различным программным обеспечением</a:t>
            </a:r>
            <a:endParaRPr lang="ru-RU" sz="3200" dirty="0"/>
          </a:p>
        </p:txBody>
      </p:sp>
      <p:pic>
        <p:nvPicPr>
          <p:cNvPr id="7" name="Содержимое 6" descr="DSCN40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3789040"/>
            <a:ext cx="2376263" cy="2090353"/>
          </a:xfrm>
        </p:spPr>
      </p:pic>
      <p:pic>
        <p:nvPicPr>
          <p:cNvPr id="11" name="Содержимое 9" descr="DSCN4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1556792"/>
            <a:ext cx="2340260" cy="20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244334"/>
            <a:ext cx="6113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556792"/>
            <a:ext cx="8229600" cy="4965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Одна из проблем современного образования заключается в том, что активность  учителя чаще всего выше активности учащихся. </a:t>
            </a:r>
            <a:r>
              <a:rPr lang="ru-RU" b="1" dirty="0" smtClean="0"/>
              <a:t>В связи с этим необходимо создание </a:t>
            </a:r>
            <a:r>
              <a:rPr lang="ru-RU" b="1" dirty="0"/>
              <a:t>таких условий, при которых учащиеся  смогут в полной мере проявить личную инициативу.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Одна из эффективных форм внеурочной деятельности  - школьное телевидение «Перемена»</a:t>
            </a:r>
            <a:endParaRPr lang="ru-RU" sz="2400" dirty="0"/>
          </a:p>
        </p:txBody>
      </p:sp>
      <p:pic>
        <p:nvPicPr>
          <p:cNvPr id="6" name="Содержимое 5" descr="DSCN4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3984442" cy="3960439"/>
          </a:xfrm>
        </p:spPr>
      </p:pic>
      <p:pic>
        <p:nvPicPr>
          <p:cNvPr id="7" name="Содержимое 4" descr="DSCN40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3548" y="1880828"/>
            <a:ext cx="3886200" cy="3923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школьного телевидения: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04764"/>
            <a:ext cx="7924800" cy="4715036"/>
          </a:xfrm>
        </p:spPr>
        <p:txBody>
          <a:bodyPr/>
          <a:lstStyle/>
          <a:p>
            <a:r>
              <a:rPr lang="ru-RU" sz="2800" dirty="0" smtClean="0"/>
              <a:t>приобретение обучающимися функционального навыка работы над созданием телевизионных программ как универсального способа освоения действительности и получения знаний,</a:t>
            </a:r>
          </a:p>
          <a:p>
            <a:pPr lvl="0"/>
            <a:r>
              <a:rPr lang="ru-RU" sz="2800" dirty="0" smtClean="0"/>
              <a:t>развития творческих и исследовательских способностей обучающихся, </a:t>
            </a:r>
          </a:p>
          <a:p>
            <a:pPr lvl="0"/>
            <a:r>
              <a:rPr lang="ru-RU" sz="2800" dirty="0" smtClean="0"/>
              <a:t>активизации личностной позиции обучающегося  в образовательном процессе.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Объединение осуществляет работу в нескольких направлениях: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«Школа телевизионщиков»,</a:t>
            </a:r>
          </a:p>
          <a:p>
            <a:pPr lvl="0"/>
            <a:r>
              <a:rPr lang="ru-RU" dirty="0" smtClean="0"/>
              <a:t>«Оперативная группа», </a:t>
            </a:r>
          </a:p>
          <a:p>
            <a:pPr lvl="0"/>
            <a:r>
              <a:rPr lang="ru-RU" dirty="0" smtClean="0"/>
              <a:t>«Авторская мастерская».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«Школа телевизионщиков»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 Ребята знакомятся со спецификой телевизионной журналистики, изучают стили и жанры, законы построения </a:t>
            </a:r>
            <a:r>
              <a:rPr lang="ru-RU" sz="2000" b="1" dirty="0" err="1" smtClean="0"/>
              <a:t>телесюжетов</a:t>
            </a:r>
            <a:r>
              <a:rPr lang="ru-RU" sz="2000" b="1" dirty="0" smtClean="0"/>
              <a:t>, развивают организаторские, ораторские способности,  постигают основы таких профессий как журналист, комментатор, сценарист, оператор, аналитик, интервьюер и другие.</a:t>
            </a:r>
            <a:endParaRPr lang="ru-RU" sz="2000" b="1" dirty="0"/>
          </a:p>
        </p:txBody>
      </p:sp>
      <p:pic>
        <p:nvPicPr>
          <p:cNvPr id="5" name="Содержимое 4" descr="DSCN4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36812"/>
            <a:ext cx="3886200" cy="3924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«Оперативная группа»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1600200"/>
            <a:ext cx="4140460" cy="44196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Выпуски новостей, выходящие с периодичностью раз в месяц, информируют о самых важных делах школы,  учебной и внеурочной деятельности, общешкольных мероприятиях, победах учащихся в конкурсах, олимпиадах, спортивных соревнованиях.</a:t>
            </a:r>
            <a:endParaRPr lang="ru-RU" sz="2400" dirty="0"/>
          </a:p>
        </p:txBody>
      </p:sp>
      <p:pic>
        <p:nvPicPr>
          <p:cNvPr id="5" name="Содержимое 4" descr="DSCN4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960439" cy="4104456"/>
          </a:xfrm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7416316" y="57332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«Авторская мастерская»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Это поистине «мастерская» творческих проектов обучающихся, где каждый участник может стать автором и главным режиссером своей передачи, фильма.</a:t>
            </a:r>
            <a:endParaRPr lang="ru-RU" sz="2400" dirty="0"/>
          </a:p>
        </p:txBody>
      </p:sp>
      <p:pic>
        <p:nvPicPr>
          <p:cNvPr id="8" name="Содержимое 7" descr="DSCN4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1980" y="1772816"/>
            <a:ext cx="3886200" cy="2914650"/>
          </a:xfrm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719572" y="54452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15287" cy="1328192"/>
          </a:xfrm>
        </p:spPr>
        <p:txBody>
          <a:bodyPr/>
          <a:lstStyle/>
          <a:p>
            <a:pPr algn="ctr"/>
            <a:r>
              <a:rPr lang="ru-RU" sz="2800" dirty="0" smtClean="0"/>
              <a:t>Проект  «Школьник»</a:t>
            </a:r>
            <a:br>
              <a:rPr lang="ru-RU" sz="2800" dirty="0" smtClean="0"/>
            </a:br>
            <a:r>
              <a:rPr lang="ru-RU" sz="2800" dirty="0" smtClean="0"/>
              <a:t>(создание мультипликационных фильмов)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t1@f84390a6-3770-4f24-a3f3-b5b0e6d82fd1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636" y="1376772"/>
            <a:ext cx="5976664" cy="3564396"/>
          </a:xfrm>
        </p:spPr>
      </p:pic>
      <p:sp>
        <p:nvSpPr>
          <p:cNvPr id="5" name="Прямоугольник 4"/>
          <p:cNvSpPr/>
          <p:nvPr/>
        </p:nvSpPr>
        <p:spPr>
          <a:xfrm>
            <a:off x="3599892" y="4919008"/>
            <a:ext cx="4824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2"/>
              </a:rPr>
              <a:t>Сказка «Колобок» </a:t>
            </a:r>
          </a:p>
          <a:p>
            <a:r>
              <a:rPr lang="ru-RU" sz="2800" dirty="0" smtClean="0">
                <a:hlinkClick r:id="rId2"/>
              </a:rPr>
              <a:t>работа </a:t>
            </a:r>
            <a:r>
              <a:rPr lang="ru-RU" sz="2800" dirty="0" err="1" smtClean="0">
                <a:hlinkClick r:id="rId2"/>
              </a:rPr>
              <a:t>Просекиной</a:t>
            </a:r>
            <a:r>
              <a:rPr lang="ru-RU" sz="2800" dirty="0" smtClean="0">
                <a:hlinkClick r:id="rId2"/>
              </a:rPr>
              <a:t> Насти</a:t>
            </a:r>
          </a:p>
          <a:p>
            <a:r>
              <a:rPr lang="ru-RU" sz="2800" dirty="0" smtClean="0">
                <a:hlinkClick r:id="rId2"/>
              </a:rPr>
              <a:t>5 класс</a:t>
            </a:r>
            <a:endParaRPr lang="ru-RU" sz="28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277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Скругленный</vt:lpstr>
      <vt:lpstr>Слайд 1</vt:lpstr>
      <vt:lpstr>Слайд 2</vt:lpstr>
      <vt:lpstr>Одна из эффективных форм внеурочной деятельности  - школьное телевидение «Перемена»</vt:lpstr>
      <vt:lpstr>Цель школьного телевидения:</vt:lpstr>
      <vt:lpstr>Объединение осуществляет работу в нескольких направлениях:</vt:lpstr>
      <vt:lpstr>«Школа телевизионщиков»</vt:lpstr>
      <vt:lpstr>«Оперативная группа»</vt:lpstr>
      <vt:lpstr>«Авторская мастерская»</vt:lpstr>
      <vt:lpstr>Проект  «Школьник» (создание мультипликационных фильмов) </vt:lpstr>
      <vt:lpstr>Проект «Это МЫ!» (Творческие работы группы «Авторская мастерская»)</vt:lpstr>
      <vt:lpstr> Проект «Перемена» (Школьные новости)  С </vt:lpstr>
      <vt:lpstr>Результаты работы школьного телевидения «Перемена»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226</cp:revision>
  <dcterms:created xsi:type="dcterms:W3CDTF">2011-07-06T07:21:00Z</dcterms:created>
  <dcterms:modified xsi:type="dcterms:W3CDTF">2016-04-21T14:23:16Z</dcterms:modified>
</cp:coreProperties>
</file>